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874"/>
    <a:srgbClr val="5C307D"/>
    <a:srgbClr val="FEFDFF"/>
    <a:srgbClr val="E1D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67"/>
    <p:restoredTop sz="86392"/>
  </p:normalViewPr>
  <p:slideViewPr>
    <p:cSldViewPr snapToGrid="0" snapToObjects="1">
      <p:cViewPr varScale="1">
        <p:scale>
          <a:sx n="95" d="100"/>
          <a:sy n="95" d="100"/>
        </p:scale>
        <p:origin x="920" y="176"/>
      </p:cViewPr>
      <p:guideLst/>
    </p:cSldViewPr>
  </p:slideViewPr>
  <p:outlineViewPr>
    <p:cViewPr>
      <p:scale>
        <a:sx n="33" d="100"/>
        <a:sy n="33" d="100"/>
      </p:scale>
      <p:origin x="0" y="-114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51940-DB52-3B48-AABB-9C7938529E4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8717E-F74C-4246-A795-6577BEDC83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>
            <a:r>
              <a:t>Coordinate System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>
            <a:r>
              <a:t>Coordinate System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>
            <a:r>
              <a:t>Coordinate System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378178" y="1750294"/>
            <a:ext cx="11435645" cy="23234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3" name="Rectangle 8"/>
          <p:cNvSpPr/>
          <p:nvPr userDrawn="1"/>
        </p:nvSpPr>
        <p:spPr>
          <a:xfrm>
            <a:off x="8382000" y="4155707"/>
            <a:ext cx="3431823" cy="7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4" name="Rectangle 9"/>
          <p:cNvSpPr/>
          <p:nvPr userDrawn="1"/>
        </p:nvSpPr>
        <p:spPr>
          <a:xfrm>
            <a:off x="378177" y="4155707"/>
            <a:ext cx="7918756" cy="7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99226" y="1921565"/>
            <a:ext cx="10993549" cy="1961322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ctr">
              <a:defRPr lang="en-US" altLang="en-US" sz="36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1194" y="4352306"/>
            <a:ext cx="10993546" cy="134099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rgbClr val="66087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3" y="5956139"/>
            <a:ext cx="2844799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3"/>
            <a:ext cx="6917211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0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177" y="293654"/>
            <a:ext cx="2889452" cy="1137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showMasterSp="0">
  <p:cSld name="图片与标题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5260129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2" name="Rectangle 8"/>
          <p:cNvSpPr/>
          <p:nvPr userDrawn="1"/>
        </p:nvSpPr>
        <p:spPr>
          <a:xfrm>
            <a:off x="8144933" y="436481"/>
            <a:ext cx="3657601" cy="7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93" name="Rectangle 9"/>
          <p:cNvSpPr/>
          <p:nvPr userDrawn="1"/>
        </p:nvSpPr>
        <p:spPr>
          <a:xfrm>
            <a:off x="389467" y="436481"/>
            <a:ext cx="7687733" cy="7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竖排标题与文本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>
            <a:spLocks noChangeAspect="1"/>
          </p:cNvSpPr>
          <p:nvPr userDrawn="1"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2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2879" y="687101"/>
            <a:ext cx="1015763" cy="1019553"/>
          </a:xfrm>
          <a:prstGeom prst="rect">
            <a:avLst/>
          </a:prstGeom>
        </p:spPr>
      </p:pic>
      <p:sp>
        <p:nvSpPr>
          <p:cNvPr id="30" name="Vertical Title 1"/>
          <p:cNvSpPr>
            <a:spLocks noGrp="1"/>
          </p:cNvSpPr>
          <p:nvPr>
            <p:ph type="title" orient="vert"/>
          </p:nvPr>
        </p:nvSpPr>
        <p:spPr>
          <a:xfrm>
            <a:off x="8993673" y="675726"/>
            <a:ext cx="1849692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6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/>
          <p:cNvSpPr>
            <a:spLocks noChangeAspect="1"/>
          </p:cNvSpPr>
          <p:nvPr userDrawn="1"/>
        </p:nvSpPr>
        <p:spPr>
          <a:xfrm>
            <a:off x="564440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5544289" y="1137355"/>
            <a:ext cx="6066519" cy="4583289"/>
          </a:xfr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3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733774" y="1964074"/>
            <a:ext cx="2568408" cy="29298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8" name="Rectangle 9"/>
          <p:cNvSpPr/>
          <p:nvPr userDrawn="1"/>
        </p:nvSpPr>
        <p:spPr>
          <a:xfrm rot="5400000">
            <a:off x="2678806" y="5475222"/>
            <a:ext cx="1800000" cy="7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39" name="Rectangle 8"/>
          <p:cNvSpPr/>
          <p:nvPr userDrawn="1"/>
        </p:nvSpPr>
        <p:spPr>
          <a:xfrm rot="5400000">
            <a:off x="1601532" y="2540998"/>
            <a:ext cx="3954547" cy="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pic>
        <p:nvPicPr>
          <p:cNvPr id="40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32" y="678616"/>
            <a:ext cx="1015763" cy="10195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节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7"/>
          <p:cNvSpPr>
            <a:spLocks noChangeAspect="1"/>
          </p:cNvSpPr>
          <p:nvPr userDrawn="1"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pic>
        <p:nvPicPr>
          <p:cNvPr id="43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2535" y="5261609"/>
            <a:ext cx="1015763" cy="1019553"/>
          </a:xfrm>
          <a:prstGeom prst="rect">
            <a:avLst/>
          </a:prstGeom>
        </p:spPr>
      </p:pic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6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1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8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0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>
  <p:cSld name="空白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4" name="Rectangle 8"/>
          <p:cNvSpPr/>
          <p:nvPr userDrawn="1"/>
        </p:nvSpPr>
        <p:spPr>
          <a:xfrm>
            <a:off x="8144933" y="436481"/>
            <a:ext cx="3657601" cy="7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75" name="Rectangle 9"/>
          <p:cNvSpPr/>
          <p:nvPr userDrawn="1"/>
        </p:nvSpPr>
        <p:spPr>
          <a:xfrm>
            <a:off x="389467" y="436481"/>
            <a:ext cx="7687733" cy="7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showMasterSp="0">
  <p:cSld name="内容与标题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"/>
          <p:cNvSpPr>
            <a:spLocks noChangeAspect="1"/>
          </p:cNvSpPr>
          <p:nvPr userDrawn="1"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pic>
        <p:nvPicPr>
          <p:cNvPr id="78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2535" y="5261609"/>
            <a:ext cx="1015763" cy="1019553"/>
          </a:xfrm>
          <a:prstGeom prst="rect">
            <a:avLst/>
          </a:prstGeom>
        </p:spPr>
      </p:pic>
      <p:sp>
        <p:nvSpPr>
          <p:cNvPr id="79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80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8"/>
            <a:ext cx="4708931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8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spect="1"/>
          </p:cNvSpPr>
          <p:nvPr userDrawn="1"/>
        </p:nvSpPr>
        <p:spPr>
          <a:xfrm>
            <a:off x="389467" y="347880"/>
            <a:ext cx="11413067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3" name="Rectangle 8"/>
          <p:cNvSpPr/>
          <p:nvPr userDrawn="1"/>
        </p:nvSpPr>
        <p:spPr>
          <a:xfrm>
            <a:off x="8144933" y="1592181"/>
            <a:ext cx="3657601" cy="7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4" name="Rectangle 9"/>
          <p:cNvSpPr/>
          <p:nvPr userDrawn="1"/>
        </p:nvSpPr>
        <p:spPr>
          <a:xfrm>
            <a:off x="389467" y="1592181"/>
            <a:ext cx="7687733" cy="7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9" name="图片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00573" y="432751"/>
            <a:ext cx="1015763" cy="1019553"/>
          </a:xfrm>
          <a:prstGeom prst="rect">
            <a:avLst/>
          </a:prstGeom>
        </p:spPr>
      </p:pic>
      <p:sp>
        <p:nvSpPr>
          <p:cNvPr id="10" name="标题占位符 6"/>
          <p:cNvSpPr>
            <a:spLocks noGrp="1"/>
          </p:cNvSpPr>
          <p:nvPr>
            <p:ph type="title"/>
          </p:nvPr>
        </p:nvSpPr>
        <p:spPr>
          <a:xfrm>
            <a:off x="581192" y="434928"/>
            <a:ext cx="10119381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Media Cognition Project Report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None/>
            </a:pPr>
            <a:r>
              <a:rPr lang="en-US"/>
              <a:t>Song Chuan Lim, Ziyi Chen, Yudong Xie, Hao Chen</a:t>
            </a:r>
            <a:endParaRPr lang="en-US"/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None/>
            </a:pPr>
            <a:r>
              <a:rPr lang="en-US"/>
              <a:t>Electronic Engineering Department, Tsinghua University</a:t>
            </a:r>
            <a:endParaRPr lang="en-US"/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None/>
            </a:pPr>
            <a:r>
              <a:rPr lang="en-US"/>
              <a:t>2024</a:t>
            </a:r>
            <a:r>
              <a:rPr lang="zh-CN"/>
              <a:t>年</a:t>
            </a:r>
            <a:r>
              <a:rPr lang="en-US"/>
              <a:t>12</a:t>
            </a:r>
            <a:r>
              <a:rPr lang="zh-CN"/>
              <a:t>月</a:t>
            </a:r>
            <a:r>
              <a:rPr lang="en-US"/>
              <a:t>23</a:t>
            </a:r>
            <a:r>
              <a:rPr lang="zh-CN"/>
              <a:t>日</a:t>
            </a:r>
            <a:endParaRPr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581192" y="2002698"/>
            <a:ext cx="4814225" cy="4855300"/>
          </a:xfrm>
        </p:spPr>
        <p:txBody>
          <a:bodyPr>
            <a:normAutofit/>
          </a:bodyPr>
          <a:lstStyle/>
          <a:p>
            <a:pPr marL="306070" lvl="0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8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openai-whisper</a:t>
            </a:r>
            <a:r>
              <a:rPr lang="zh-CN" sz="18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：</a:t>
            </a:r>
            <a:r>
              <a:rPr lang="en-US" sz="18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Robust speech-to-text</a:t>
            </a:r>
            <a:endParaRPr lang="en-US" sz="18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is_silent(audio_data)</a:t>
            </a:r>
            <a:r>
              <a:rPr lang="zh-CN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：</a:t>
            </a:r>
            <a:r>
              <a:rPr lang="en-US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Silence detection</a:t>
            </a: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593725" lvl="2" indent="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None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593725" lvl="2" indent="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None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323850" lvl="1" indent="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None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transcribe_audio(audio_data)</a:t>
            </a: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Audio —— Human Interaction</a:t>
            </a:r>
            <a:endParaRPr lang="en-US"/>
          </a:p>
        </p:txBody>
      </p:sp>
      <p:sp>
        <p:nvSpPr>
          <p:cNvPr id="7" name="内容占位符 1"/>
          <p:cNvSpPr txBox="1">
            <a:spLocks noGrp="1"/>
          </p:cNvSpPr>
          <p:nvPr/>
        </p:nvSpPr>
        <p:spPr>
          <a:xfrm>
            <a:off x="6015194" y="2002698"/>
            <a:ext cx="5340094" cy="501858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9pPr>
          </a:lstStyle>
          <a:p>
            <a:pPr marL="0" lvl="0" indent="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>
                  <a:alpha val="100000"/>
                </a:srgbClr>
              </a:buClr>
              <a:buSzPct val="92000"/>
              <a:buFont typeface="Wingdings 2" panose="05020102010507070707" pitchFamily="18" charset="2"/>
              <a:buNone/>
              <a:defRPr sz="1800">
                <a:solidFill>
                  <a:srgbClr val="3D3D3D">
                    <a:alpha val="100000"/>
                  </a:srgbClr>
                </a:solidFill>
                <a:latin typeface="Gill Sans MT"/>
                <a:ea typeface="华文中宋"/>
                <a:cs typeface="+mn-cs"/>
              </a:defRPr>
            </a:pPr>
            <a:endParaRPr lang="en-US" sz="1800" b="1">
              <a:solidFill>
                <a:srgbClr val="3D3D3D">
                  <a:alpha val="100000"/>
                </a:srgb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listen_and_recognize()</a:t>
            </a: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323850" lvl="1" indent="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None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573" y="2787922"/>
            <a:ext cx="4517345" cy="833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73" y="4735960"/>
            <a:ext cx="4517345" cy="722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171" y="2787922"/>
            <a:ext cx="3430141" cy="17240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171" y="4645749"/>
            <a:ext cx="3430141" cy="19790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"/>
          <p:cNvSpPr>
            <a:spLocks noGrp="1"/>
          </p:cNvSpPr>
          <p:nvPr>
            <p:ph idx="1"/>
          </p:nvPr>
        </p:nvSpPr>
        <p:spPr>
          <a:xfrm>
            <a:off x="581192" y="2002700"/>
            <a:ext cx="4814225" cy="4855300"/>
          </a:xfrm>
        </p:spPr>
        <p:txBody>
          <a:bodyPr>
            <a:normAutofit/>
          </a:bodyPr>
          <a:lstStyle/>
          <a:p>
            <a:pPr marL="306070" lvl="0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8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zhipuai</a:t>
            </a:r>
            <a:r>
              <a:rPr lang="zh-CN" sz="18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：</a:t>
            </a:r>
            <a:r>
              <a:rPr lang="en-US" sz="18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Robust Understanding</a:t>
            </a:r>
            <a:endParaRPr lang="en-US" sz="18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</p:txBody>
      </p:sp>
      <p:sp>
        <p:nvSpPr>
          <p:cNvPr id="1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Audio —— Human Interaction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16929"/>
            <a:ext cx="12192000" cy="34781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1"/>
          <p:cNvSpPr>
            <a:spLocks noGrp="1"/>
          </p:cNvSpPr>
          <p:nvPr>
            <p:ph idx="1"/>
          </p:nvPr>
        </p:nvSpPr>
        <p:spPr>
          <a:xfrm>
            <a:off x="581192" y="2002700"/>
            <a:ext cx="4814225" cy="4855300"/>
          </a:xfrm>
        </p:spPr>
        <p:txBody>
          <a:bodyPr>
            <a:normAutofit/>
          </a:bodyPr>
          <a:lstStyle/>
          <a:p>
            <a:pPr marL="306070" lvl="0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8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Example</a:t>
            </a:r>
            <a:endParaRPr lang="en-US" sz="18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</p:txBody>
      </p:sp>
      <p:sp>
        <p:nvSpPr>
          <p:cNvPr id="18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Audio —— Human Interaction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2129" y="2963500"/>
            <a:ext cx="8907742" cy="22067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1"/>
          <p:cNvSpPr>
            <a:spLocks noGrp="1"/>
          </p:cNvSpPr>
          <p:nvPr>
            <p:ph idx="1"/>
          </p:nvPr>
        </p:nvSpPr>
        <p:spPr>
          <a:xfrm>
            <a:off x="581192" y="2002700"/>
            <a:ext cx="10474302" cy="3448204"/>
          </a:xfrm>
        </p:spPr>
        <p:txBody>
          <a:bodyPr>
            <a:noAutofit/>
          </a:bodyPr>
          <a:lstStyle/>
          <a:p>
            <a:pPr lvl="0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/>
              <a:t>Audio: </a:t>
            </a:r>
            <a:r>
              <a:rPr lang="en-US" sz="2800" b="1"/>
              <a:t>Song Chuan Lim</a:t>
            </a:r>
            <a:endParaRPr lang="en-US" sz="2800" b="1"/>
          </a:p>
          <a:p>
            <a:pPr lvl="0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/>
              <a:t>Proposal &amp; </a:t>
            </a:r>
            <a:r>
              <a:rPr lang="en-US" sz="2800"/>
              <a:t>Apriltag</a:t>
            </a:r>
            <a:r>
              <a:rPr lang="en-US" sz="2800"/>
              <a:t>: </a:t>
            </a:r>
            <a:r>
              <a:rPr lang="en-US" sz="2800" b="1"/>
              <a:t>Ziyi Chen</a:t>
            </a:r>
            <a:endParaRPr lang="en-US" sz="2800" b="1"/>
          </a:p>
          <a:p>
            <a:pPr lvl="0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/>
              <a:t>Match: </a:t>
            </a:r>
            <a:r>
              <a:rPr lang="en-US" sz="2800" b="1"/>
              <a:t>Ziyi Chen,</a:t>
            </a:r>
            <a:r>
              <a:rPr lang="en-US" sz="2800"/>
              <a:t> </a:t>
            </a:r>
            <a:r>
              <a:rPr lang="en-US" sz="2800" b="0"/>
              <a:t>Song Chuan Lim</a:t>
            </a:r>
            <a:endParaRPr lang="en-US" sz="2800" b="0"/>
          </a:p>
          <a:p>
            <a:pPr lvl="0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/>
              <a:t>Robotic Arm: </a:t>
            </a:r>
            <a:r>
              <a:rPr lang="en-US" sz="2800" b="1"/>
              <a:t>Yudong Xie,</a:t>
            </a:r>
            <a:r>
              <a:rPr lang="en-US" sz="2800"/>
              <a:t> Ziyi Chen</a:t>
            </a:r>
            <a:endParaRPr lang="en-US" sz="2800"/>
          </a:p>
          <a:p>
            <a:pPr lvl="0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 b="0"/>
              <a:t>Integration Test:</a:t>
            </a:r>
            <a:r>
              <a:rPr lang="en-US" sz="2800" b="1"/>
              <a:t> </a:t>
            </a:r>
            <a:r>
              <a:rPr lang="en-US" sz="2800" b="1"/>
              <a:t>Yudong Xie,</a:t>
            </a:r>
            <a:r>
              <a:rPr lang="en-US" sz="2800" b="1"/>
              <a:t> </a:t>
            </a:r>
            <a:r>
              <a:rPr lang="en-US" sz="2800" b="1"/>
              <a:t>Song Chuan Lim,</a:t>
            </a:r>
            <a:r>
              <a:rPr lang="en-US" sz="2800" b="0"/>
              <a:t> Ziyi Chen</a:t>
            </a:r>
            <a:endParaRPr lang="en-US" sz="2800" b="0"/>
          </a:p>
        </p:txBody>
      </p:sp>
      <p:sp>
        <p:nvSpPr>
          <p:cNvPr id="22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Contribution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THE END &amp; ENJOY THE DEMO</a:t>
            </a:r>
            <a:endParaRPr lang="en-US"/>
          </a:p>
        </p:txBody>
      </p:sp>
      <p:sp>
        <p:nvSpPr>
          <p:cNvPr id="25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None/>
            </a:pPr>
            <a:r>
              <a:rPr lang="en-US"/>
              <a:t>Song Chuan Lim, Ziyi Chen, Yudong Xie, Hao Chen</a:t>
            </a:r>
            <a:endParaRPr lang="en-US"/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None/>
            </a:pPr>
            <a:r>
              <a:rPr lang="en-US"/>
              <a:t>2024</a:t>
            </a:r>
            <a:r>
              <a:rPr lang="zh-CN"/>
              <a:t>年</a:t>
            </a:r>
            <a:r>
              <a:rPr lang="en-US"/>
              <a:t>12</a:t>
            </a:r>
            <a:r>
              <a:rPr lang="zh-CN"/>
              <a:t>月</a:t>
            </a:r>
            <a:r>
              <a:rPr lang="en-US"/>
              <a:t>23</a:t>
            </a:r>
            <a:r>
              <a:rPr lang="zh-CN"/>
              <a:t>日</a:t>
            </a:r>
            <a:endParaRPr 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Demo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>
                <a:solidFill>
                  <a:srgbClr val="E8EAED">
                    <a:alpha val="100000"/>
                  </a:srgbClr>
                </a:solidFill>
                <a:latin typeface="inherit"/>
                <a:ea typeface="inherit"/>
                <a:cs typeface="+mn-cs"/>
              </a:rPr>
              <a:t>T</a:t>
            </a:r>
            <a:r>
              <a:rPr sz="2800">
                <a:solidFill>
                  <a:srgbClr val="E8EAED">
                    <a:alpha val="100000"/>
                  </a:srgbClr>
                </a:solidFill>
                <a:latin typeface="inherit"/>
                <a:ea typeface="inherit"/>
                <a:cs typeface="+mn-cs"/>
              </a:rPr>
              <a:t>able of contents</a:t>
            </a:r>
            <a:endParaRPr sz="2800">
              <a:solidFill>
                <a:srgbClr val="E8EAED">
                  <a:alpha val="100000"/>
                </a:srgbClr>
              </a:solidFill>
              <a:latin typeface="inherit"/>
              <a:ea typeface="inherit"/>
              <a:cs typeface="+mn-cs"/>
            </a:endParaRPr>
          </a:p>
        </p:txBody>
      </p:sp>
      <p:sp>
        <p:nvSpPr>
          <p:cNvPr id="31" name="内容占位符 2"/>
          <p:cNvSpPr>
            <a:spLocks noGrp="1"/>
          </p:cNvSpPr>
          <p:nvPr>
            <p:ph idx="1"/>
          </p:nvPr>
        </p:nvSpPr>
        <p:spPr>
          <a:xfrm>
            <a:off x="4289275" y="1137355"/>
            <a:ext cx="6731743" cy="4583289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/>
              <a:t>Apriltag &amp; Proposal &amp; Match</a:t>
            </a:r>
            <a:endParaRPr lang="en-US"/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/>
              <a:t>Robotic Arm</a:t>
            </a:r>
            <a:endParaRPr lang="en-US"/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/>
              <a:t>Audio &amp; Human Interaction</a:t>
            </a:r>
            <a:endParaRPr lang="en-US"/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/>
              <a:t>Demo Video</a:t>
            </a:r>
            <a:endParaRPr lang="en-US"/>
          </a:p>
        </p:txBody>
      </p:sp>
      <p:pic>
        <p:nvPicPr>
          <p:cNvPr id="32" name="Picture 31"/>
          <p:cNvPicPr/>
          <p:nvPr/>
        </p:nvPicPr>
        <p:blipFill>
          <a:blip r:embed="rId1"/>
          <a:stretch>
            <a:fillRect/>
          </a:stretch>
        </p:blipFill>
        <p:spPr>
          <a:xfrm>
            <a:off x="5969000" y="3302000"/>
            <a:ext cx="2540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1"/>
          <a:srcRect l="1200" t="2273"/>
          <a:stretch>
            <a:fillRect/>
          </a:stretch>
        </p:blipFill>
        <p:spPr>
          <a:xfrm>
            <a:off x="7026491" y="2690093"/>
            <a:ext cx="4432535" cy="3305571"/>
          </a:xfrm>
          <a:prstGeom prst="rect">
            <a:avLst/>
          </a:prstGeom>
        </p:spPr>
      </p:pic>
      <p:sp>
        <p:nvSpPr>
          <p:cNvPr id="35" name="内容占位符 1"/>
          <p:cNvSpPr>
            <a:spLocks noGrp="1"/>
          </p:cNvSpPr>
          <p:nvPr>
            <p:ph idx="1"/>
          </p:nvPr>
        </p:nvSpPr>
        <p:spPr>
          <a:xfrm>
            <a:off x="581194" y="2002698"/>
            <a:ext cx="6237888" cy="4373265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/>
              <a:t>Main Function</a:t>
            </a:r>
            <a:endParaRPr lang="en-US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t>Detect two-corner AprilTags using </a:t>
            </a:r>
            <a:r>
              <a:rPr b="1">
                <a:solidFill>
                  <a:srgbClr val="FF0000">
                    <a:alpha val="100000"/>
                  </a:srgbClr>
                </a:solidFill>
              </a:rPr>
              <a:t>template matching</a:t>
            </a:r>
            <a:r>
              <a:t>.</a:t>
            </a:r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/>
              <a:t>Input</a:t>
            </a:r>
            <a:endParaRPr b="1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t>A single image captured by camera.</a:t>
            </a:r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/>
              <a:t>Process</a:t>
            </a:r>
            <a:endParaRPr b="1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t>Use </a:t>
            </a:r>
            <a:r>
              <a:t>cv2.matchTemplate</a:t>
            </a:r>
            <a:r>
              <a:t> to directly match the AprilTag template in the image.</a:t>
            </a:r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/>
              <a:t>Tricky, but </a:t>
            </a:r>
            <a:r>
              <a:rPr b="1">
                <a:solidFill>
                  <a:srgbClr val="FF0000">
                    <a:alpha val="100000"/>
                  </a:srgbClr>
                </a:solidFill>
              </a:rPr>
              <a:t>robust</a:t>
            </a:r>
            <a:r>
              <a:rPr b="1">
                <a:solidFill>
                  <a:srgbClr val="FF0000">
                    <a:alpha val="100000"/>
                  </a:srgbClr>
                </a:solidFill>
              </a:rPr>
              <a:t>!</a:t>
            </a:r>
            <a:endParaRPr b="1">
              <a:solidFill>
                <a:srgbClr val="FF0000">
                  <a:alpha val="100000"/>
                </a:srgbClr>
              </a:solidFill>
            </a:endParaRPr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/>
              <a:t>Compute </a:t>
            </a:r>
            <a:r>
              <a:rPr b="0"/>
              <a:t>coordinates.</a:t>
            </a:r>
            <a:endParaRPr b="0"/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/>
              <a:t>Output</a:t>
            </a:r>
            <a:endParaRPr b="1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/>
              <a:t>Center </a:t>
            </a:r>
            <a:r>
              <a:t>coordinates of</a:t>
            </a:r>
            <a:r>
              <a:t> AprilTags.</a:t>
            </a:r>
          </a:p>
        </p:txBody>
      </p:sp>
      <p:sp>
        <p:nvSpPr>
          <p:cNvPr id="3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Module </a:t>
            </a:r>
            <a:r>
              <a:rPr lang="en-US" b="1"/>
              <a:t>Apriltag</a:t>
            </a:r>
            <a:endParaRPr lang="en-US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内容占位符 1"/>
          <p:cNvSpPr>
            <a:spLocks noGrp="1"/>
          </p:cNvSpPr>
          <p:nvPr>
            <p:ph idx="1"/>
          </p:nvPr>
        </p:nvSpPr>
        <p:spPr>
          <a:xfrm>
            <a:off x="581194" y="1989998"/>
            <a:ext cx="7442158" cy="4236069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/>
              <a:t>Main Function</a:t>
            </a:r>
            <a:endParaRPr lang="en-US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t>Detect objects in given image using </a:t>
            </a:r>
            <a:r>
              <a:rPr b="1">
                <a:solidFill>
                  <a:srgbClr val="FF0200">
                    <a:alpha val="100000"/>
                  </a:srgbClr>
                </a:solidFill>
              </a:rPr>
              <a:t>YOLO</a:t>
            </a:r>
            <a:r>
              <a:t>, robust for orientation by </a:t>
            </a:r>
            <a:r>
              <a:t> </a:t>
            </a:r>
            <a:r>
              <a:rPr b="1">
                <a:solidFill>
                  <a:srgbClr val="FF0200">
                    <a:alpha val="100000"/>
                  </a:srgbClr>
                </a:solidFill>
              </a:rPr>
              <a:t>90</a:t>
            </a:r>
            <a:r>
              <a:rPr b="1">
                <a:solidFill>
                  <a:srgbClr val="FF0200">
                    <a:alpha val="100000"/>
                  </a:srgbClr>
                </a:solidFill>
              </a:rPr>
              <a:t>°</a:t>
            </a:r>
            <a:r>
              <a:rPr b="1">
                <a:solidFill>
                  <a:srgbClr val="FF0200">
                    <a:alpha val="100000"/>
                  </a:srgbClr>
                </a:solidFill>
              </a:rPr>
              <a:t>, 180</a:t>
            </a:r>
            <a:r>
              <a:rPr b="1">
                <a:solidFill>
                  <a:srgbClr val="FF0200">
                    <a:alpha val="100000"/>
                  </a:srgbClr>
                </a:solidFill>
              </a:rPr>
              <a:t>°</a:t>
            </a:r>
            <a:r>
              <a:rPr lang="en-US" b="1">
                <a:solidFill>
                  <a:srgbClr val="FF0200">
                    <a:alpha val="100000"/>
                  </a:srgbClr>
                </a:solidFill>
              </a:rPr>
              <a:t> </a:t>
            </a:r>
            <a:r>
              <a:rPr lang="en-US" b="0">
                <a:solidFill>
                  <a:schemeClr val="tx1">
                    <a:alpha val="100000"/>
                  </a:schemeClr>
                </a:solidFill>
              </a:rPr>
              <a:t>or</a:t>
            </a:r>
            <a:r>
              <a:rPr b="1">
                <a:solidFill>
                  <a:srgbClr val="FF0200">
                    <a:alpha val="100000"/>
                  </a:srgbClr>
                </a:solidFill>
              </a:rPr>
              <a:t> 270</a:t>
            </a:r>
            <a:r>
              <a:rPr b="1">
                <a:solidFill>
                  <a:srgbClr val="FF0200">
                    <a:alpha val="100000"/>
                  </a:srgbClr>
                </a:solidFill>
              </a:rPr>
              <a:t>°</a:t>
            </a:r>
            <a:endParaRPr b="1">
              <a:solidFill>
                <a:srgbClr val="FF0200">
                  <a:alpha val="100000"/>
                </a:srgbClr>
              </a:solidFill>
            </a:endParaRPr>
          </a:p>
          <a:p>
            <a:pPr lvl="0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/>
              <a:t>Input</a:t>
            </a:r>
            <a:endParaRPr lang="en-US" b="1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/>
              <a:t>A PIL Image.</a:t>
            </a:r>
            <a:endParaRPr lang="en-US"/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/>
              <a:t>Process</a:t>
            </a:r>
            <a:endParaRPr b="1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>
                <a:solidFill>
                  <a:srgbClr val="FF0000">
                    <a:alpha val="100000"/>
                  </a:srgbClr>
                </a:solidFill>
              </a:rPr>
              <a:t>Detect</a:t>
            </a:r>
            <a:r>
              <a:t> objects in the original image using YOLO.</a:t>
            </a:r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>
                <a:solidFill>
                  <a:srgbClr val="FF0000">
                    <a:alpha val="100000"/>
                  </a:srgbClr>
                </a:solidFill>
              </a:rPr>
              <a:t>Rotate</a:t>
            </a:r>
            <a:r>
              <a:t> the image b</a:t>
            </a:r>
            <a:r>
              <a:rPr b="0"/>
              <a:t>y </a:t>
            </a:r>
            <a:r>
              <a:rPr b="0"/>
              <a:t>90</a:t>
            </a:r>
            <a:r>
              <a:rPr b="0"/>
              <a:t>°</a:t>
            </a:r>
            <a:r>
              <a:rPr b="0"/>
              <a:t>, 180</a:t>
            </a:r>
            <a:r>
              <a:rPr b="0"/>
              <a:t>°</a:t>
            </a:r>
            <a:r>
              <a:rPr b="0"/>
              <a:t>, 270</a:t>
            </a:r>
            <a:r>
              <a:rPr b="0"/>
              <a:t>°</a:t>
            </a:r>
            <a:r>
              <a:t> and detect objects at each angle.</a:t>
            </a:r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/>
              <a:t>Coordinate transformation and deduplication.</a:t>
            </a:r>
            <a:endParaRPr lang="en-US"/>
          </a:p>
          <a:p>
            <a:pPr lvl="0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/>
              <a:t>Output</a:t>
            </a:r>
            <a:endParaRPr lang="en-US" b="1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t>Object </a:t>
            </a:r>
            <a:r>
              <a:rPr b="1">
                <a:solidFill>
                  <a:srgbClr val="FF0000">
                    <a:alpha val="100000"/>
                  </a:srgbClr>
                </a:solidFill>
              </a:rPr>
              <a:t>labels</a:t>
            </a:r>
            <a:r>
              <a:rPr b="1"/>
              <a:t> </a:t>
            </a:r>
            <a:r>
              <a:t>and </a:t>
            </a:r>
            <a:r>
              <a:rPr b="1">
                <a:solidFill>
                  <a:srgbClr val="FF0000">
                    <a:alpha val="100000"/>
                  </a:srgbClr>
                </a:solidFill>
              </a:rPr>
              <a:t>coordinates</a:t>
            </a:r>
            <a:r>
              <a:rPr b="0"/>
              <a:t> in initia</a:t>
            </a:r>
            <a:r>
              <a:rPr b="0"/>
              <a:t>l</a:t>
            </a:r>
            <a:r>
              <a:rPr b="0"/>
              <a:t> c</a:t>
            </a:r>
            <a:r>
              <a:rPr b="0"/>
              <a:t>o</a:t>
            </a:r>
            <a:r>
              <a:t>ordinate system.</a:t>
            </a:r>
          </a:p>
        </p:txBody>
      </p:sp>
      <p:sp>
        <p:nvSpPr>
          <p:cNvPr id="39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Module </a:t>
            </a:r>
            <a:r>
              <a:rPr lang="en-US" b="1"/>
              <a:t>Proposal</a:t>
            </a:r>
            <a:endParaRPr lang="en-US" b="1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"/>
          <a:srcRect t="9972" b="4763"/>
          <a:stretch>
            <a:fillRect/>
          </a:stretch>
        </p:blipFill>
        <p:spPr>
          <a:xfrm>
            <a:off x="8823569" y="1925642"/>
            <a:ext cx="1989015" cy="206693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rcRect t="8749" b="3901"/>
          <a:stretch>
            <a:fillRect/>
          </a:stretch>
        </p:blipFill>
        <p:spPr>
          <a:xfrm>
            <a:off x="8823569" y="4336248"/>
            <a:ext cx="1989015" cy="20683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内容占位符 1"/>
          <p:cNvSpPr>
            <a:spLocks noGrp="1"/>
          </p:cNvSpPr>
          <p:nvPr>
            <p:ph idx="1"/>
          </p:nvPr>
        </p:nvSpPr>
        <p:spPr>
          <a:xfrm>
            <a:off x="581194" y="1907448"/>
            <a:ext cx="7898512" cy="4855302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/>
              <a:t>Main Function</a:t>
            </a:r>
            <a:endParaRPr lang="en-US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t>Identify the </a:t>
            </a:r>
            <a:r>
              <a:rPr b="1">
                <a:solidFill>
                  <a:srgbClr val="FF0000">
                    <a:alpha val="100000"/>
                  </a:srgbClr>
                </a:solidFill>
              </a:rPr>
              <a:t>best matching image</a:t>
            </a:r>
            <a:r>
              <a:t> for a given text or the </a:t>
            </a:r>
            <a:r>
              <a:rPr b="1">
                <a:solidFill>
                  <a:srgbClr val="FF0000">
                    <a:alpha val="100000"/>
                  </a:srgbClr>
                </a:solidFill>
              </a:rPr>
              <a:t>best matching text</a:t>
            </a:r>
            <a:r>
              <a:t> for a given image using </a:t>
            </a:r>
            <a:r>
              <a:rPr b="1">
                <a:solidFill>
                  <a:srgbClr val="FF0000">
                    <a:alpha val="100000"/>
                  </a:srgbClr>
                </a:solidFill>
              </a:rPr>
              <a:t>CLIP</a:t>
            </a:r>
            <a:r>
              <a:t>.</a:t>
            </a:r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/>
              <a:t>Input</a:t>
            </a:r>
            <a:endParaRPr b="1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t>A piece of text with multiple images, or </a:t>
            </a:r>
            <a:r>
              <a:rPr lang="en-US"/>
              <a:t>a</a:t>
            </a:r>
            <a:r>
              <a:t>n image with multiple text descriptions.</a:t>
            </a:r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/>
              <a:t>Process</a:t>
            </a:r>
            <a:endParaRPr b="1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>
                <a:solidFill>
                  <a:srgbClr val="FF0000">
                    <a:alpha val="100000"/>
                  </a:srgbClr>
                </a:solidFill>
              </a:rPr>
              <a:t>Encode</a:t>
            </a:r>
            <a:r>
              <a:t> the input text and images into a shared embedding space using CLIP.</a:t>
            </a:r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>
                <a:solidFill>
                  <a:srgbClr val="FF0000">
                    <a:alpha val="100000"/>
                  </a:srgbClr>
                </a:solidFill>
              </a:rPr>
              <a:t>Compute similarity</a:t>
            </a:r>
            <a:r>
              <a:t> scores between the texts and images using CLIP.</a:t>
            </a:r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t>Identify the highest similarity score and its corresponding index.</a:t>
            </a:r>
          </a:p>
          <a:p>
            <a:pPr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rPr b="1"/>
              <a:t>Output</a:t>
            </a:r>
            <a:endParaRPr b="1"/>
          </a:p>
          <a:p>
            <a:pPr lvl="1"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</a:pPr>
            <a:r>
              <a:t>Index of the most relevant image/text and the similarity score.</a:t>
            </a:r>
          </a:p>
        </p:txBody>
      </p:sp>
      <p:sp>
        <p:nvSpPr>
          <p:cNvPr id="4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Module </a:t>
            </a:r>
            <a:r>
              <a:rPr lang="en-US" b="1"/>
              <a:t>Match</a:t>
            </a:r>
            <a:endParaRPr lang="en-US" b="1"/>
          </a:p>
        </p:txBody>
      </p:sp>
      <p:grpSp>
        <p:nvGrpSpPr>
          <p:cNvPr id="45" name="Group 44"/>
          <p:cNvGrpSpPr/>
          <p:nvPr/>
        </p:nvGrpSpPr>
        <p:grpSpPr>
          <a:xfrm rot="0">
            <a:off x="8746803" y="2230875"/>
            <a:ext cx="2774950" cy="3384550"/>
            <a:chOff x="8658067" y="2002698"/>
            <a:chExt cx="2774950" cy="3384550"/>
          </a:xfrm>
        </p:grpSpPr>
        <p:sp>
          <p:nvSpPr>
            <p:cNvPr id="46" name="Text Box 45"/>
            <p:cNvSpPr txBox="1"/>
            <p:nvPr/>
          </p:nvSpPr>
          <p:spPr>
            <a:xfrm>
              <a:off x="8658067" y="2002698"/>
              <a:ext cx="2774950" cy="338455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p>
              <a:r>
                <a:rPr lang="en-US" b="1"/>
                <a:t>Text:</a:t>
              </a:r>
              <a:r>
                <a:rPr lang="en-US"/>
                <a:t> Put </a:t>
              </a:r>
              <a:r>
                <a:rPr lang="en-US" b="1">
                  <a:solidFill>
                    <a:srgbClr val="FF0200">
                      <a:alpha val="100000"/>
                    </a:srgbClr>
                  </a:solidFill>
                </a:rPr>
                <a:t>clock</a:t>
              </a:r>
              <a:r>
                <a:rPr lang="en-US"/>
                <a:t> in red bin</a:t>
              </a:r>
              <a:endParaRPr lang="en-US"/>
            </a:p>
            <a:p>
              <a:r>
                <a:rPr lang="en-US" b="1"/>
                <a:t>Image: </a:t>
              </a:r>
              <a:endParaRPr lang="en-US" b="1"/>
            </a:p>
            <a:p>
              <a:r>
                <a:rPr lang="en-US"/>
                <a:t>0.              1. </a:t>
              </a:r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2.              3.</a:t>
              </a:r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 b="1"/>
                <a:t>Output</a:t>
              </a:r>
              <a:r>
                <a:rPr lang="en-US"/>
                <a:t>: </a:t>
              </a:r>
              <a:endParaRPr lang="en-US"/>
            </a:p>
            <a:p>
              <a:r>
                <a:rPr lang="en-US"/>
                <a:t>Max probability: 0.9985
Max index: </a:t>
              </a:r>
              <a:r>
                <a:rPr lang="en-US" b="1">
                  <a:solidFill>
                    <a:srgbClr val="FF0200">
                      <a:alpha val="100000"/>
                    </a:srgbClr>
                  </a:solidFill>
                </a:rPr>
                <a:t>2</a:t>
              </a:r>
              <a:r>
                <a:rPr lang="en-US"/>
                <a:t> </a:t>
              </a:r>
              <a:endParaRPr lang="en-US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98830" y="2628884"/>
              <a:ext cx="793483" cy="75422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37080" y="2622534"/>
              <a:ext cx="765497" cy="75422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8830" y="3429000"/>
              <a:ext cx="793483" cy="76519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7080" y="3422650"/>
              <a:ext cx="765496" cy="765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内容占位符 1"/>
          <p:cNvSpPr>
            <a:spLocks noGrp="1"/>
          </p:cNvSpPr>
          <p:nvPr>
            <p:ph idx="1"/>
          </p:nvPr>
        </p:nvSpPr>
        <p:spPr>
          <a:xfrm>
            <a:off x="581192" y="2002698"/>
            <a:ext cx="4814225" cy="4855301"/>
          </a:xfrm>
        </p:spPr>
        <p:txBody>
          <a:bodyPr>
            <a:normAutofit fontScale="90000"/>
          </a:bodyPr>
          <a:lstStyle/>
          <a:p>
            <a:pPr marL="306070" lvl="0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8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Move</a:t>
            </a:r>
            <a:endParaRPr lang="en-US" sz="18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send_coords()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Release the servos, use the function</a:t>
            </a:r>
            <a:r>
              <a:rPr lang="en-US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 </a:t>
            </a:r>
            <a:r>
              <a:rPr lang="en-US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get_coords()</a:t>
            </a: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 to get the coordinates, and record them as fixed parameters.</a:t>
            </a:r>
            <a:endParaRPr lang="en-US" sz="1600" b="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Cooperate with</a:t>
            </a:r>
            <a:r>
              <a:rPr lang="en-US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 time.sleep()</a:t>
            </a: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 to realize </a:t>
            </a:r>
            <a:r>
              <a:rPr lang="en-US" sz="1775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initialization and path planning.</a:t>
            </a:r>
            <a:endParaRPr lang="en-US" sz="1775" b="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775" b="1">
                <a:solidFill>
                  <a:srgbClr val="FF0200">
                    <a:alpha val="100000"/>
                  </a:srgbClr>
                </a:solidFill>
                <a:latin typeface="Gill Sans MT"/>
                <a:ea typeface="华文中宋"/>
                <a:cs typeface="+mn-cs"/>
              </a:rPr>
              <a:t>Core</a:t>
            </a:r>
            <a:r>
              <a:rPr lang="en-US" sz="1775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: The coordinate system of the robotic arm and that of the camera and YOLO</a:t>
            </a:r>
            <a:r>
              <a:rPr lang="en-US" sz="1775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 are different, so the key is to solve the </a:t>
            </a:r>
            <a:r>
              <a:rPr lang="en-US" sz="1775" b="1">
                <a:solidFill>
                  <a:srgbClr val="FF0200">
                    <a:alpha val="100000"/>
                  </a:srgbClr>
                </a:solidFill>
                <a:latin typeface="Gill Sans MT"/>
                <a:ea typeface="华文中宋"/>
                <a:cs typeface="+mn-cs"/>
              </a:rPr>
              <a:t>coordinate transformation</a:t>
            </a:r>
            <a:r>
              <a:rPr lang="en-US" sz="1775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.</a:t>
            </a:r>
            <a:endParaRPr lang="en-US" sz="1775" b="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</p:txBody>
      </p:sp>
      <p:sp>
        <p:nvSpPr>
          <p:cNvPr id="5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Robotic Arm - Fundamentals</a:t>
            </a:r>
            <a:endParaRPr lang="en-US"/>
          </a:p>
        </p:txBody>
      </p:sp>
      <p:sp>
        <p:nvSpPr>
          <p:cNvPr id="54" name="内容占位符 1"/>
          <p:cNvSpPr txBox="1">
            <a:spLocks noGrp="1"/>
          </p:cNvSpPr>
          <p:nvPr/>
        </p:nvSpPr>
        <p:spPr>
          <a:xfrm>
            <a:off x="6015194" y="2002698"/>
            <a:ext cx="5104512" cy="4855302"/>
          </a:xfrm>
          <a:prstGeom prst="rect">
            <a:avLst/>
          </a:prstGeom>
        </p:spPr>
        <p:txBody>
          <a:bodyPr vert="horz" lIns="91440" tIns="45720" rIns="91440" bIns="45720" anchor="t">
            <a:normAutofit fontScale="90000"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9pPr>
          </a:lstStyle>
          <a:p>
            <a:pPr marL="306070" lvl="0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>
                  <a:alpha val="100000"/>
                </a:srgbClr>
              </a:buClr>
              <a:buSzPct val="92000"/>
              <a:buFont typeface="Wingdings 2" panose="05020102010507070707" pitchFamily="18" charset="2"/>
              <a:buChar char=""/>
              <a:defRPr sz="1800">
                <a:solidFill>
                  <a:srgbClr val="3D3D3D">
                    <a:alpha val="100000"/>
                  </a:srgb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800" b="1">
                <a:solidFill>
                  <a:srgbClr val="3D3D3D">
                    <a:alpha val="100000"/>
                  </a:srgbClr>
                </a:solidFill>
                <a:latin typeface="Gill Sans MT"/>
                <a:ea typeface="华文中宋"/>
                <a:cs typeface="+mn-cs"/>
              </a:rPr>
              <a:t>Get &amp; Put</a:t>
            </a:r>
            <a:endParaRPr sz="1800">
              <a:solidFill>
                <a:srgbClr val="3D3D3D">
                  <a:alpha val="100000"/>
                </a:srgb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set_basic_output()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The port number of the pump is 2 &amp; 5 (fixed)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Set the parameter to 0 means to open the air pump, and set to 1 means </a:t>
            </a: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to close the air pump.</a:t>
            </a:r>
            <a:endParaRPr lang="en-US" sz="1600" b="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>
                  <a:alpha val="100000"/>
                </a:srgb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rgbClr val="3D3D3D">
                    <a:alpha val="100000"/>
                  </a:srgb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Picking up process: Move above the object (via transfer point) --&gt; Descend while turning on the air pump --&gt; (Suck it up) Rise to a certain height</a:t>
            </a:r>
            <a:endParaRPr lang="en-US" sz="1600" b="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>
                  <a:alpha val="100000"/>
                </a:srgb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rgbClr val="3D3D3D">
                    <a:alpha val="100000"/>
                  </a:srgb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Placing down process: Hold the object above the corresponding bucket (fixed position) --&gt; Turn off the air pump --&gt; Restore</a:t>
            </a:r>
            <a:endParaRPr lang="en-US" sz="1600" b="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905" y="2703576"/>
            <a:ext cx="5340095" cy="14508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90" y="2667000"/>
            <a:ext cx="4803648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1"/>
          <p:cNvSpPr>
            <a:spLocks noGrp="1"/>
          </p:cNvSpPr>
          <p:nvPr>
            <p:ph idx="1"/>
          </p:nvPr>
        </p:nvSpPr>
        <p:spPr>
          <a:xfrm>
            <a:off x="581192" y="2002698"/>
            <a:ext cx="4814225" cy="4855300"/>
          </a:xfrm>
        </p:spPr>
        <p:txBody>
          <a:bodyPr>
            <a:normAutofit/>
          </a:bodyPr>
          <a:lstStyle/>
          <a:p>
            <a:pPr marL="306070" lvl="0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8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Crop</a:t>
            </a:r>
            <a:endParaRPr lang="en-US" sz="18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Image.crop()</a:t>
            </a: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Extracting specified pixel points from the camera image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Since it is rough cutting, appropriately wider is okay.</a:t>
            </a:r>
            <a:r>
              <a:rPr lang="en-US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 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This part is also fixed parameters.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</p:txBody>
      </p:sp>
      <p:sp>
        <p:nvSpPr>
          <p:cNvPr id="59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Robotic Arm - Coordinate Transformation</a:t>
            </a:r>
            <a:endParaRPr lang="en-US"/>
          </a:p>
        </p:txBody>
      </p:sp>
      <p:sp>
        <p:nvSpPr>
          <p:cNvPr id="60" name="内容占位符 1"/>
          <p:cNvSpPr txBox="1">
            <a:spLocks noGrp="1"/>
          </p:cNvSpPr>
          <p:nvPr/>
        </p:nvSpPr>
        <p:spPr>
          <a:xfrm>
            <a:off x="6015194" y="2002698"/>
            <a:ext cx="5340094" cy="5018585"/>
          </a:xfrm>
          <a:prstGeom prst="rect">
            <a:avLst/>
          </a:prstGeom>
        </p:spPr>
        <p:txBody>
          <a:bodyPr vert="horz" lIns="91440" tIns="45720" rIns="91440" bIns="45720" anchor="t">
            <a:normAutofit fontScale="77500"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60874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rgbClr val="3D3D3D"/>
                </a:solidFill>
                <a:latin typeface="Gill Sans MT"/>
                <a:ea typeface="华文中宋"/>
                <a:cs typeface="+mn-cs"/>
              </a:defRPr>
            </a:lvl9pPr>
          </a:lstStyle>
          <a:p>
            <a:pPr marL="306070" lvl="0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>
                  <a:alpha val="100000"/>
                </a:srgbClr>
              </a:buClr>
              <a:buSzPct val="92000"/>
              <a:buFont typeface="Wingdings 2" panose="05020102010507070707" pitchFamily="18" charset="2"/>
              <a:buChar char=""/>
              <a:defRPr sz="1800">
                <a:solidFill>
                  <a:srgbClr val="3D3D3D">
                    <a:alpha val="100000"/>
                  </a:srgb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800" b="1">
                <a:solidFill>
                  <a:srgbClr val="3D3D3D">
                    <a:alpha val="100000"/>
                  </a:srgbClr>
                </a:solidFill>
                <a:latin typeface="Gill Sans MT"/>
                <a:ea typeface="华文中宋"/>
                <a:cs typeface="+mn-cs"/>
              </a:rPr>
              <a:t>Apriltag</a:t>
            </a:r>
            <a:endParaRPr sz="1800">
              <a:solidFill>
                <a:srgbClr val="3D3D3D">
                  <a:alpha val="100000"/>
                </a:srgb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set_basic_output()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1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>
                  <a:alpha val="100000"/>
                </a:srgb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rgbClr val="3D3D3D">
                    <a:alpha val="100000"/>
                  </a:srgb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209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Comparison on the cropped image</a:t>
            </a:r>
            <a:r>
              <a:rPr lang="en-US" sz="209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 </a:t>
            </a:r>
            <a:endParaRPr sz="1600">
              <a:solidFill>
                <a:srgbClr val="3D3D3D">
                  <a:alpha val="100000"/>
                </a:srgb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>
                  <a:alpha val="100000"/>
                </a:srgb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rgbClr val="3D3D3D">
                    <a:alpha val="100000"/>
                  </a:srgb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209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Return value: Horizontal and vertical coordinates of the upper left and lower right AprilTags (</a:t>
            </a:r>
            <a:r>
              <a:rPr lang="en-US" sz="2090" b="0" i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april_ul_x, april_ul_y, april_br_x, april_br_y</a:t>
            </a:r>
            <a:r>
              <a:rPr lang="en-US" sz="209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)</a:t>
            </a:r>
            <a:r>
              <a:rPr lang="en-US" sz="209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 </a:t>
            </a:r>
            <a:endParaRPr lang="en-US" sz="2090" b="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874">
                  <a:alpha val="100000"/>
                </a:srgb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rgbClr val="3D3D3D">
                    <a:alpha val="100000"/>
                  </a:srgb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209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At the same time, record the coordinates of the two AprilTags with the robotic arm, thus establishing the mapping relationship from the robotic arm coordinate system to the image coordinate system.</a:t>
            </a:r>
            <a:endParaRPr sz="1600">
              <a:solidFill>
                <a:srgbClr val="3D3D3D">
                  <a:alpha val="100000"/>
                </a:srgbClr>
              </a:solidFill>
              <a:latin typeface="Gill Sans MT"/>
              <a:ea typeface="华文中宋"/>
              <a:cs typeface="+mn-cs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"/>
          <a:srcRect l="19802" t="22119" r="6470" b="16628"/>
          <a:stretch>
            <a:fillRect/>
          </a:stretch>
        </p:blipFill>
        <p:spPr>
          <a:xfrm>
            <a:off x="7718510" y="2703576"/>
            <a:ext cx="2982063" cy="1808414"/>
          </a:xfrm>
          <a:prstGeom prst="rect">
            <a:avLst/>
          </a:prstGeom>
        </p:spPr>
      </p:pic>
      <p:cxnSp>
        <p:nvCxnSpPr>
          <p:cNvPr id="62" name="Straight Arrow Connector 61"/>
          <p:cNvCxnSpPr/>
          <p:nvPr/>
        </p:nvCxnSpPr>
        <p:spPr>
          <a:xfrm>
            <a:off x="8460619" y="3072190"/>
            <a:ext cx="0" cy="1433853"/>
          </a:xfrm>
          <a:prstGeom prst="straightConnector1">
            <a:avLst/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</p:cxnSp>
      <p:cxnSp>
        <p:nvCxnSpPr>
          <p:cNvPr id="63" name="Straight Arrow Connector 62"/>
          <p:cNvCxnSpPr/>
          <p:nvPr/>
        </p:nvCxnSpPr>
        <p:spPr>
          <a:xfrm>
            <a:off x="8474756" y="3072190"/>
            <a:ext cx="1469571" cy="0"/>
          </a:xfrm>
          <a:prstGeom prst="straightConnector1">
            <a:avLst/>
          </a:prstGeom>
          <a:ln w="25400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</p:cxnSp>
      <p:sp>
        <p:nvSpPr>
          <p:cNvPr id="64" name="Text Box 63"/>
          <p:cNvSpPr txBox="1"/>
          <p:nvPr/>
        </p:nvSpPr>
        <p:spPr>
          <a:xfrm>
            <a:off x="8115905" y="4137743"/>
            <a:ext cx="344714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r>
              <a:rPr lang="en-US">
                <a:solidFill>
                  <a:srgbClr val="FF0200">
                    <a:alpha val="100000"/>
                  </a:srgbClr>
                </a:solidFill>
              </a:rPr>
              <a:t>x</a:t>
            </a:r>
            <a:endParaRPr lang="en-US">
              <a:solidFill>
                <a:srgbClr val="FF0200">
                  <a:alpha val="100000"/>
                </a:srgbClr>
              </a:solidFill>
            </a:endParaRPr>
          </a:p>
        </p:txBody>
      </p:sp>
      <p:sp>
        <p:nvSpPr>
          <p:cNvPr id="65" name="Text Box 64"/>
          <p:cNvSpPr txBox="1"/>
          <p:nvPr/>
        </p:nvSpPr>
        <p:spPr>
          <a:xfrm>
            <a:off x="9944327" y="2804457"/>
            <a:ext cx="3492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r>
              <a:rPr lang="en-US">
                <a:solidFill>
                  <a:srgbClr val="FF0200">
                    <a:alpha val="100000"/>
                  </a:srgbClr>
                </a:solidFill>
              </a:rPr>
              <a:t>y</a:t>
            </a:r>
            <a:endParaRPr lang="en-US">
              <a:solidFill>
                <a:srgbClr val="FF0200">
                  <a:alpha val="100000"/>
                </a:srgb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内容占位符 1"/>
          <p:cNvSpPr>
            <a:spLocks noGrp="1"/>
          </p:cNvSpPr>
          <p:nvPr>
            <p:ph idx="1"/>
          </p:nvPr>
        </p:nvSpPr>
        <p:spPr>
          <a:xfrm>
            <a:off x="581192" y="2002698"/>
            <a:ext cx="4814225" cy="4855302"/>
          </a:xfrm>
        </p:spPr>
        <p:txBody>
          <a:bodyPr>
            <a:normAutofit/>
          </a:bodyPr>
          <a:lstStyle/>
          <a:p>
            <a:pPr marL="306070" lvl="0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8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YOLO Location</a:t>
            </a:r>
            <a:endParaRPr lang="en-US" sz="18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Yolo will return the detected object</a:t>
            </a: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’</a:t>
            </a: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s top-left and bottom-rig</a:t>
            </a: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ht pixel coordinates (ul_x, ul_y, br_x, br_y), which are in the same coordinate system as apriltag.</a:t>
            </a: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 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Use relative coordinates (normalized) to control the robotic arm uniformly.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Relative coordinates (formed by two tags) are calculated as follows: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</p:txBody>
      </p:sp>
      <p:sp>
        <p:nvSpPr>
          <p:cNvPr id="68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Robotic Arm - Coordinate Transformation</a:t>
            </a:r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6104" y="1911984"/>
            <a:ext cx="4604586" cy="485530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09" y="4799004"/>
            <a:ext cx="4803648" cy="14691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内容占位符 1"/>
          <p:cNvSpPr>
            <a:spLocks noGrp="1"/>
          </p:cNvSpPr>
          <p:nvPr>
            <p:ph idx="1"/>
          </p:nvPr>
        </p:nvSpPr>
        <p:spPr>
          <a:xfrm>
            <a:off x="581192" y="2002698"/>
            <a:ext cx="6273035" cy="4655730"/>
          </a:xfrm>
        </p:spPr>
        <p:txBody>
          <a:bodyPr>
            <a:noAutofit/>
          </a:bodyPr>
          <a:lstStyle/>
          <a:p>
            <a:pPr marL="306070" lvl="0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800" b="1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Robotic Arm Location</a:t>
            </a:r>
            <a:endParaRPr lang="en-US" sz="18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The calibration is performed based on the coordinates of two pre-determined AprilTags. It is known that the coordinates of the two tags in the robotic arm coordinate system are (B_TOP, B_LEFT) and (B_BOTTOM, B_RIG</a:t>
            </a: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HT).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The default top-left corner is (0, 0), and the bottom-right corner is (1</a:t>
            </a: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, 1).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16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The coordinates of the </a:t>
            </a:r>
            <a:r>
              <a:rPr lang="en-US" sz="1775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robotic arm (the first two axes in the six-axis coordinate system) are calculated as follows: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775" b="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323850" lvl="1" indent="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None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323850" lvl="1" indent="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None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lang="en-US" sz="1600" b="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r>
              <a:rPr lang="en-US" sz="2000" b="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rPr>
              <a:t>Attention: The relative coordinates here are opposite to the xy coordinates of the robotic arm!</a:t>
            </a: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  <a:p>
            <a:pPr marL="629920" lvl="1" indent="-306070" algn="l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alpha val="10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>
                    <a:alpha val="100000"/>
                  </a:schemeClr>
                </a:solidFill>
                <a:latin typeface="Gill Sans MT"/>
                <a:ea typeface="华文中宋"/>
                <a:cs typeface="+mn-cs"/>
              </a:defRPr>
            </a:pPr>
            <a:endParaRPr sz="1600">
              <a:solidFill>
                <a:schemeClr val="tx2">
                  <a:alpha val="100000"/>
                </a:schemeClr>
              </a:solidFill>
              <a:latin typeface="Gill Sans MT"/>
              <a:ea typeface="华文中宋"/>
              <a:cs typeface="+mn-cs"/>
            </a:endParaRPr>
          </a:p>
        </p:txBody>
      </p:sp>
      <p:sp>
        <p:nvSpPr>
          <p:cNvPr id="7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/>
              <a:t>Robotic Arm - Coordinate Transformation</a:t>
            </a:r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8370" y="1736054"/>
            <a:ext cx="5152632" cy="492237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85" y="4906844"/>
            <a:ext cx="6656832" cy="9631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清华简约主题-留边-16:9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4323</Words>
  <Application>WPS Presentation</Application>
  <PresentationFormat/>
  <Paragraphs>173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Wingdings 2</vt:lpstr>
      <vt:lpstr>inherit</vt:lpstr>
      <vt:lpstr>Thonburi</vt:lpstr>
      <vt:lpstr>Gill Sans MT</vt:lpstr>
      <vt:lpstr>华文中宋</vt:lpstr>
      <vt:lpstr>汉仪书宋二KW</vt:lpstr>
      <vt:lpstr>微软雅黑</vt:lpstr>
      <vt:lpstr>宋体</vt:lpstr>
      <vt:lpstr>Arial Unicode MS</vt:lpstr>
      <vt:lpstr>等线</vt:lpstr>
      <vt:lpstr>汉仪中等线KW</vt:lpstr>
      <vt:lpstr>清华简约主题-留边-16:9</vt:lpstr>
      <vt:lpstr>Media Cognition Project Report</vt:lpstr>
      <vt:lpstr>Table of contents</vt:lpstr>
      <vt:lpstr>Module Apriltag</vt:lpstr>
      <vt:lpstr>Module Proposal</vt:lpstr>
      <vt:lpstr>Module Match</vt:lpstr>
      <vt:lpstr>Robotic Arm - Fundamentals</vt:lpstr>
      <vt:lpstr>Robotic Arm - Coordinate Transformation</vt:lpstr>
      <vt:lpstr>Robotic Arm - Coordinate Transformation</vt:lpstr>
      <vt:lpstr>Robotic Arm - Coordinate Transformation</vt:lpstr>
      <vt:lpstr>Audio —— Human Interaction</vt:lpstr>
      <vt:lpstr>Audio —— Human Interaction</vt:lpstr>
      <vt:lpstr>Audio —— Human Interaction</vt:lpstr>
      <vt:lpstr>Contribution</vt:lpstr>
      <vt:lpstr>THE END &amp; ENJOY THE DEMO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Cognition Project Report</dc:title>
  <dc:creator/>
  <cp:lastModifiedBy>陈子熠(2022010503)</cp:lastModifiedBy>
  <cp:revision>1</cp:revision>
  <dcterms:created xsi:type="dcterms:W3CDTF">2025-01-17T03:04:16Z</dcterms:created>
  <dcterms:modified xsi:type="dcterms:W3CDTF">2025-01-17T03:04:16Z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F121EEBC3BFAFFF8B0C88967326CA0D8_42</vt:lpwstr>
  </property>
  <property fmtid="{D5CDD505-2E9C-101B-9397-08002B2CF9AE}" pid="3" name="KSOProductBuildVer">
    <vt:lpwstr>1033-5.5.1.7991</vt:lpwstr>
  </property>
</Properties>
</file>